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8CBAD"/>
    <a:srgbClr val="70AD47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4695"/>
  </p:normalViewPr>
  <p:slideViewPr>
    <p:cSldViewPr snapToGrid="0" snapToObjects="1">
      <p:cViewPr>
        <p:scale>
          <a:sx n="76" d="100"/>
          <a:sy n="76" d="100"/>
        </p:scale>
        <p:origin x="31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3"/>
            <a:ext cx="10464800" cy="1927225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2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6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3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2B50-1B87-4B43-9860-8301BAAD1CA5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3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64E3-F216-9846-B0CE-33B0C4F7067F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827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4EC1-ECB0-2B43-B5CD-0DA491BB958C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93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629A-2B6E-0D42-ADAF-429C1E15AF36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08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30C3-98DF-254E-B388-C4740E8F3BB3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811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3BBA-746A-2141-A9BA-3C55CBF56494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83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84B3-52E2-D147-8132-D3818F4CAF8A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85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27EF-A609-8B4E-850F-21C7B6B497F8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56A8-20D4-A54C-9600-8465CE5B8F02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90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F3FD-6A23-B446-B9FE-10B628F47A72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01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2C-417D-4242-83C2-1847CF2D0D30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07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7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4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91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99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18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84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183799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47595" y="18288"/>
            <a:ext cx="761080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/>
                </a:solidFill>
              </a:defRPr>
            </a:lvl1pPr>
          </a:lstStyle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280921" y="6553200"/>
            <a:ext cx="3880601" cy="2601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1" dirty="0" smtClean="0">
                <a:solidFill>
                  <a:schemeClr val="tx1"/>
                </a:solidFill>
              </a:rPr>
              <a:t>Kazushi Yamashina</a:t>
            </a:r>
            <a:endParaRPr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161522" y="621792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4902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kumimoji="1" sz="4000" kern="1200" spc="-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indent="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8867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BE14C-F24B-0441-978E-C4AB6A6C3F57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8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2184332" y="1198494"/>
            <a:ext cx="5716009" cy="3832880"/>
            <a:chOff x="2184332" y="1198494"/>
            <a:chExt cx="5716009" cy="383288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2863" y="1874518"/>
              <a:ext cx="1886715" cy="3156856"/>
            </a:xfrm>
            <a:prstGeom prst="rect">
              <a:avLst/>
            </a:prstGeom>
          </p:spPr>
        </p:pic>
        <p:sp>
          <p:nvSpPr>
            <p:cNvPr id="6" name="円/楕円 5"/>
            <p:cNvSpPr/>
            <p:nvPr/>
          </p:nvSpPr>
          <p:spPr>
            <a:xfrm>
              <a:off x="638165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6279384" y="19596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行動計画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5250533" y="1983900"/>
              <a:ext cx="1131119" cy="1604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/>
            <p:cNvSpPr/>
            <p:nvPr/>
          </p:nvSpPr>
          <p:spPr>
            <a:xfrm>
              <a:off x="2498126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3958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重心制御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13" name="直線コネクタ 12"/>
            <p:cNvCxnSpPr>
              <a:endCxn id="11" idx="7"/>
            </p:cNvCxnSpPr>
            <p:nvPr/>
          </p:nvCxnSpPr>
          <p:spPr>
            <a:xfrm flipH="1">
              <a:off x="3707119" y="3297381"/>
              <a:ext cx="1391356" cy="36621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247486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184332" y="1882719"/>
              <a:ext cx="1997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>
                  <a:latin typeface="Meiryo" charset="-128"/>
                  <a:ea typeface="Meiryo" charset="-128"/>
                  <a:cs typeface="Meiryo" charset="-128"/>
                </a:rPr>
                <a:t>視覚センサ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0" name="直線コネクタ 19"/>
            <p:cNvCxnSpPr/>
            <p:nvPr/>
          </p:nvCxnSpPr>
          <p:spPr>
            <a:xfrm flipH="1" flipV="1">
              <a:off x="3834527" y="2295047"/>
              <a:ext cx="1097693" cy="5671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円/楕円 24"/>
            <p:cNvSpPr/>
            <p:nvPr/>
          </p:nvSpPr>
          <p:spPr>
            <a:xfrm>
              <a:off x="6381652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2745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駆動制御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7" name="直線コネクタ 26"/>
            <p:cNvCxnSpPr>
              <a:stCxn id="26" idx="1"/>
            </p:cNvCxnSpPr>
            <p:nvPr/>
          </p:nvCxnSpPr>
          <p:spPr>
            <a:xfrm flipH="1">
              <a:off x="4572002" y="4241322"/>
              <a:ext cx="1702556" cy="58522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26" idx="1"/>
            </p:cNvCxnSpPr>
            <p:nvPr/>
          </p:nvCxnSpPr>
          <p:spPr>
            <a:xfrm flipH="1">
              <a:off x="5641142" y="4241322"/>
              <a:ext cx="633416" cy="44643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線コネクタ 49"/>
            <p:cNvCxnSpPr>
              <a:stCxn id="18" idx="0"/>
              <a:endCxn id="6" idx="0"/>
            </p:cNvCxnSpPr>
            <p:nvPr/>
          </p:nvCxnSpPr>
          <p:spPr>
            <a:xfrm rot="5400000" flipH="1" flipV="1">
              <a:off x="5136469" y="-517278"/>
              <a:ext cx="12700" cy="3906790"/>
            </a:xfrm>
            <a:prstGeom prst="curvedConnector3">
              <a:avLst>
                <a:gd name="adj1" fmla="val 2454543"/>
              </a:avLst>
            </a:prstGeom>
            <a:ln w="76200">
              <a:solidFill>
                <a:srgbClr val="70AD47">
                  <a:alpha val="62353"/>
                </a:srgb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/>
            <p:cNvSpPr txBox="1"/>
            <p:nvPr/>
          </p:nvSpPr>
          <p:spPr>
            <a:xfrm>
              <a:off x="4749661" y="119849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57" name="直線矢印コネクタ 56"/>
            <p:cNvCxnSpPr>
              <a:stCxn id="6" idx="3"/>
            </p:cNvCxnSpPr>
            <p:nvPr/>
          </p:nvCxnSpPr>
          <p:spPr>
            <a:xfrm flipH="1">
              <a:off x="3834527" y="2645110"/>
              <a:ext cx="2754555" cy="1519267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/>
            <p:cNvCxnSpPr>
              <a:stCxn id="6" idx="4"/>
              <a:endCxn id="25" idx="0"/>
            </p:cNvCxnSpPr>
            <p:nvPr/>
          </p:nvCxnSpPr>
          <p:spPr>
            <a:xfrm>
              <a:off x="7089864" y="2852540"/>
              <a:ext cx="0" cy="603626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/>
            <p:cNvSpPr txBox="1"/>
            <p:nvPr/>
          </p:nvSpPr>
          <p:spPr>
            <a:xfrm>
              <a:off x="6255060" y="291755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81" y="1776959"/>
            <a:ext cx="3561439" cy="26710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1776959"/>
            <a:ext cx="4712970" cy="26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836168" y="258372"/>
            <a:ext cx="7633836" cy="4167894"/>
            <a:chOff x="836168" y="258372"/>
            <a:chExt cx="7633836" cy="4167894"/>
          </a:xfrm>
        </p:grpSpPr>
        <p:grpSp>
          <p:nvGrpSpPr>
            <p:cNvPr id="95" name="図形グループ 94"/>
            <p:cNvGrpSpPr/>
            <p:nvPr/>
          </p:nvGrpSpPr>
          <p:grpSpPr>
            <a:xfrm>
              <a:off x="836168" y="1325592"/>
              <a:ext cx="7633836" cy="2924367"/>
              <a:chOff x="3588049" y="2395526"/>
              <a:chExt cx="7633836" cy="2924367"/>
            </a:xfrm>
          </p:grpSpPr>
          <p:sp>
            <p:nvSpPr>
              <p:cNvPr id="96" name="角丸四角形 95"/>
              <p:cNvSpPr/>
              <p:nvPr/>
            </p:nvSpPr>
            <p:spPr>
              <a:xfrm flipH="1">
                <a:off x="3588049" y="2395526"/>
                <a:ext cx="6398064" cy="282413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7" name="角丸四角形 96"/>
              <p:cNvSpPr/>
              <p:nvPr/>
            </p:nvSpPr>
            <p:spPr>
              <a:xfrm flipH="1">
                <a:off x="5657722" y="2558530"/>
                <a:ext cx="4221844" cy="2354944"/>
              </a:xfrm>
              <a:prstGeom prst="roundRect">
                <a:avLst/>
              </a:prstGeom>
              <a:solidFill>
                <a:srgbClr val="F8CBAD">
                  <a:alpha val="52941"/>
                </a:srgbClr>
              </a:solidFill>
              <a:ln w="19050">
                <a:solidFill>
                  <a:schemeClr val="tx1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8" name="角丸四角形 97"/>
              <p:cNvSpPr/>
              <p:nvPr/>
            </p:nvSpPr>
            <p:spPr>
              <a:xfrm flipH="1">
                <a:off x="3662072" y="2568309"/>
                <a:ext cx="1980907" cy="2345165"/>
              </a:xfrm>
              <a:prstGeom prst="roundRect">
                <a:avLst/>
              </a:prstGeom>
              <a:solidFill>
                <a:srgbClr val="F8CBAD">
                  <a:alpha val="52941"/>
                </a:srgbClr>
              </a:solidFill>
              <a:ln w="19050">
                <a:solidFill>
                  <a:schemeClr val="tx1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対角する 2 つの角を丸めた四角形 98"/>
              <p:cNvSpPr/>
              <p:nvPr/>
            </p:nvSpPr>
            <p:spPr>
              <a:xfrm flipH="1">
                <a:off x="3898783" y="2717307"/>
                <a:ext cx="3484537" cy="1829795"/>
              </a:xfrm>
              <a:prstGeom prst="round2DiagRect">
                <a:avLst/>
              </a:prstGeom>
              <a:solidFill>
                <a:schemeClr val="accent5">
                  <a:lumMod val="60000"/>
                  <a:lumOff val="40000"/>
                  <a:alpha val="61961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100" name="グループ化 65"/>
              <p:cNvGrpSpPr/>
              <p:nvPr/>
            </p:nvGrpSpPr>
            <p:grpSpPr>
              <a:xfrm flipH="1">
                <a:off x="4036363" y="2860832"/>
                <a:ext cx="3242248" cy="1597693"/>
                <a:chOff x="4051023" y="3740544"/>
                <a:chExt cx="3179150" cy="1597693"/>
              </a:xfrm>
              <a:solidFill>
                <a:schemeClr val="bg1"/>
              </a:solidFill>
            </p:grpSpPr>
            <p:grpSp>
              <p:nvGrpSpPr>
                <p:cNvPr id="146" name="グループ化 106"/>
                <p:cNvGrpSpPr/>
                <p:nvPr/>
              </p:nvGrpSpPr>
              <p:grpSpPr>
                <a:xfrm>
                  <a:off x="4111881" y="3740544"/>
                  <a:ext cx="1313654" cy="1597693"/>
                  <a:chOff x="1147841" y="1976316"/>
                  <a:chExt cx="482488" cy="851551"/>
                </a:xfrm>
                <a:grpFill/>
              </p:grpSpPr>
              <p:sp>
                <p:nvSpPr>
                  <p:cNvPr id="154" name="メモ 153"/>
                  <p:cNvSpPr/>
                  <p:nvPr/>
                </p:nvSpPr>
                <p:spPr>
                  <a:xfrm>
                    <a:off x="1147841" y="1986143"/>
                    <a:ext cx="482488" cy="841724"/>
                  </a:xfrm>
                  <a:prstGeom prst="foldedCorner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5" name="テキスト ボックス 154"/>
                  <p:cNvSpPr txBox="1"/>
                  <p:nvPr/>
                </p:nvSpPr>
                <p:spPr>
                  <a:xfrm>
                    <a:off x="1156396" y="1976316"/>
                    <a:ext cx="435980" cy="2132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ja-JP" altLang="en-US" sz="2000" smtClean="0">
                        <a:latin typeface="+mn-ea"/>
                      </a:rPr>
                      <a:t>通信制御</a:t>
                    </a:r>
                    <a:endParaRPr kumimoji="1" lang="en-US" altLang="ja-JP" sz="2000" dirty="0" smtClean="0">
                      <a:latin typeface="+mn-ea"/>
                    </a:endParaRPr>
                  </a:p>
                </p:txBody>
              </p:sp>
            </p:grpSp>
            <p:grpSp>
              <p:nvGrpSpPr>
                <p:cNvPr id="147" name="グループ化 107"/>
                <p:cNvGrpSpPr/>
                <p:nvPr/>
              </p:nvGrpSpPr>
              <p:grpSpPr>
                <a:xfrm>
                  <a:off x="5876307" y="3752634"/>
                  <a:ext cx="1353866" cy="1527717"/>
                  <a:chOff x="620730" y="2015785"/>
                  <a:chExt cx="914401" cy="808722"/>
                </a:xfrm>
                <a:grpFill/>
              </p:grpSpPr>
              <p:sp>
                <p:nvSpPr>
                  <p:cNvPr id="152" name="メモ 151"/>
                  <p:cNvSpPr/>
                  <p:nvPr/>
                </p:nvSpPr>
                <p:spPr>
                  <a:xfrm>
                    <a:off x="620730" y="2015785"/>
                    <a:ext cx="914401" cy="808722"/>
                  </a:xfrm>
                  <a:prstGeom prst="foldedCorner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3" name="テキスト ボックス 152"/>
                  <p:cNvSpPr txBox="1"/>
                  <p:nvPr/>
                </p:nvSpPr>
                <p:spPr>
                  <a:xfrm>
                    <a:off x="859320" y="2156287"/>
                    <a:ext cx="475808" cy="3747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ja-JP" sz="2000" dirty="0" smtClean="0">
                        <a:latin typeface="+mn-ea"/>
                      </a:rPr>
                      <a:t>ROS</a:t>
                    </a:r>
                    <a:endParaRPr lang="ja-JP" altLang="en-US" sz="2000" dirty="0" smtClean="0">
                      <a:latin typeface="+mn-ea"/>
                    </a:endParaRPr>
                  </a:p>
                  <a:p>
                    <a:pPr algn="ctr"/>
                    <a:r>
                      <a:rPr lang="en-US" altLang="ja-JP" sz="2000" dirty="0" smtClean="0">
                        <a:latin typeface="+mn-ea"/>
                      </a:rPr>
                      <a:t>APP</a:t>
                    </a:r>
                    <a:endParaRPr lang="ja-JP" altLang="en-US" sz="2000" dirty="0">
                      <a:latin typeface="+mn-ea"/>
                    </a:endParaRPr>
                  </a:p>
                </p:txBody>
              </p:sp>
            </p:grpSp>
            <p:sp>
              <p:nvSpPr>
                <p:cNvPr id="148" name="テキスト ボックス 147"/>
                <p:cNvSpPr txBox="1"/>
                <p:nvPr/>
              </p:nvSpPr>
              <p:spPr>
                <a:xfrm>
                  <a:off x="4051023" y="4912719"/>
                  <a:ext cx="1353641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1600" dirty="0" smtClean="0">
                      <a:latin typeface="+mn-ea"/>
                    </a:rPr>
                    <a:t>Verilog-HDL</a:t>
                  </a:r>
                  <a:endParaRPr kumimoji="1" lang="en-US" altLang="ja-JP" sz="1600" dirty="0" smtClean="0">
                    <a:latin typeface="+mn-ea"/>
                  </a:endParaRPr>
                </a:p>
              </p:txBody>
            </p:sp>
            <p:grpSp>
              <p:nvGrpSpPr>
                <p:cNvPr id="149" name="グループ化 109"/>
                <p:cNvGrpSpPr/>
                <p:nvPr/>
              </p:nvGrpSpPr>
              <p:grpSpPr>
                <a:xfrm>
                  <a:off x="5231436" y="4150711"/>
                  <a:ext cx="860093" cy="378923"/>
                  <a:chOff x="7238490" y="2241764"/>
                  <a:chExt cx="744892" cy="378923"/>
                </a:xfrm>
                <a:grpFill/>
              </p:grpSpPr>
              <p:sp>
                <p:nvSpPr>
                  <p:cNvPr id="150" name="正方形/長方形 149"/>
                  <p:cNvSpPr/>
                  <p:nvPr/>
                </p:nvSpPr>
                <p:spPr>
                  <a:xfrm>
                    <a:off x="7281122" y="2241764"/>
                    <a:ext cx="639240" cy="32745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000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1" name="テキスト ボックス 150"/>
                  <p:cNvSpPr txBox="1"/>
                  <p:nvPr/>
                </p:nvSpPr>
                <p:spPr>
                  <a:xfrm>
                    <a:off x="7238490" y="2251355"/>
                    <a:ext cx="74489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latin typeface="+mn-ea"/>
                      </a:rPr>
                      <a:t>通信路</a:t>
                    </a:r>
                    <a:endParaRPr kumimoji="1" lang="ja-JP" altLang="en-US" dirty="0">
                      <a:latin typeface="+mn-ea"/>
                    </a:endParaRPr>
                  </a:p>
                </p:txBody>
              </p:sp>
            </p:grpSp>
          </p:grpSp>
          <p:cxnSp>
            <p:nvCxnSpPr>
              <p:cNvPr id="101" name="直線矢印コネクタ 100"/>
              <p:cNvCxnSpPr/>
              <p:nvPr/>
            </p:nvCxnSpPr>
            <p:spPr>
              <a:xfrm>
                <a:off x="6024576" y="3323812"/>
                <a:ext cx="15883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メモ 101"/>
              <p:cNvSpPr/>
              <p:nvPr/>
            </p:nvSpPr>
            <p:spPr>
              <a:xfrm flipH="1">
                <a:off x="7611706" y="2860831"/>
                <a:ext cx="2143528" cy="1597693"/>
              </a:xfrm>
              <a:prstGeom prst="foldedCorne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3" name="テキスト ボックス 102"/>
              <p:cNvSpPr txBox="1"/>
              <p:nvPr/>
            </p:nvSpPr>
            <p:spPr>
              <a:xfrm flipH="1">
                <a:off x="4878596" y="4950561"/>
                <a:ext cx="33361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+mn-ea"/>
                  </a:rPr>
                  <a:t>ROS</a:t>
                </a:r>
                <a:r>
                  <a:rPr lang="ja-JP" altLang="en-US" dirty="0" smtClean="0">
                    <a:latin typeface="+mn-ea"/>
                  </a:rPr>
                  <a:t>準拠</a:t>
                </a:r>
                <a:r>
                  <a:rPr lang="en-US" altLang="ja-JP" dirty="0" smtClean="0">
                    <a:latin typeface="+mn-ea"/>
                  </a:rPr>
                  <a:t>FPGA</a:t>
                </a:r>
                <a:r>
                  <a:rPr lang="ja-JP" altLang="en-US" dirty="0" smtClean="0">
                    <a:latin typeface="+mn-ea"/>
                  </a:rPr>
                  <a:t>コンポーネント</a:t>
                </a:r>
                <a:endParaRPr kumimoji="1" lang="ja-JP" altLang="en-US" dirty="0">
                  <a:latin typeface="+mn-ea"/>
                </a:endParaRPr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 flipH="1">
                <a:off x="4288116" y="4007113"/>
                <a:ext cx="87722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smtClean="0">
                    <a:latin typeface="+mn-ea"/>
                  </a:rPr>
                  <a:t>Python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sp>
            <p:nvSpPr>
              <p:cNvPr id="105" name="テキスト ボックス 104"/>
              <p:cNvSpPr txBox="1"/>
              <p:nvPr/>
            </p:nvSpPr>
            <p:spPr>
              <a:xfrm flipH="1">
                <a:off x="7045917" y="4515961"/>
                <a:ext cx="976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smtClean="0">
                    <a:latin typeface="+mn-ea"/>
                  </a:rPr>
                  <a:t>FPGA</a:t>
                </a:r>
                <a:endParaRPr kumimoji="1" lang="ja-JP" altLang="en-US" sz="2400" dirty="0">
                  <a:latin typeface="+mn-ea"/>
                </a:endParaRPr>
              </a:p>
            </p:txBody>
          </p:sp>
          <p:sp>
            <p:nvSpPr>
              <p:cNvPr id="106" name="テキスト ボックス 105"/>
              <p:cNvSpPr txBox="1"/>
              <p:nvPr/>
            </p:nvSpPr>
            <p:spPr>
              <a:xfrm flipH="1">
                <a:off x="4305137" y="4534820"/>
                <a:ext cx="79861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smtClean="0">
                    <a:latin typeface="+mn-ea"/>
                  </a:rPr>
                  <a:t>CPU</a:t>
                </a:r>
                <a:endParaRPr kumimoji="1" lang="ja-JP" altLang="en-US" sz="2400" dirty="0">
                  <a:latin typeface="+mn-ea"/>
                </a:endParaRPr>
              </a:p>
            </p:txBody>
          </p:sp>
          <p:cxnSp>
            <p:nvCxnSpPr>
              <p:cNvPr id="107" name="直線矢印コネクタ 106"/>
              <p:cNvCxnSpPr/>
              <p:nvPr/>
            </p:nvCxnSpPr>
            <p:spPr>
              <a:xfrm>
                <a:off x="6024576" y="3544929"/>
                <a:ext cx="15883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正方形/長方形 108"/>
              <p:cNvSpPr/>
              <p:nvPr/>
            </p:nvSpPr>
            <p:spPr>
              <a:xfrm>
                <a:off x="7562170" y="3128417"/>
                <a:ext cx="6142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dirty="0" err="1" smtClean="0"/>
                  <a:t>dir_in</a:t>
                </a:r>
                <a:endParaRPr lang="ja-JP" altLang="en-US" sz="1400" dirty="0"/>
              </a:p>
            </p:txBody>
          </p:sp>
          <p:sp>
            <p:nvSpPr>
              <p:cNvPr id="110" name="正方形/長方形 109"/>
              <p:cNvSpPr/>
              <p:nvPr/>
            </p:nvSpPr>
            <p:spPr>
              <a:xfrm>
                <a:off x="7547425" y="3340521"/>
                <a:ext cx="7514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dirty="0" err="1" smtClean="0"/>
                  <a:t>para_in</a:t>
                </a:r>
                <a:endParaRPr lang="ja-JP" altLang="en-US" sz="1400" dirty="0"/>
              </a:p>
            </p:txBody>
          </p:sp>
          <p:cxnSp>
            <p:nvCxnSpPr>
              <p:cNvPr id="111" name="直線コネクタ 110"/>
              <p:cNvCxnSpPr/>
              <p:nvPr/>
            </p:nvCxnSpPr>
            <p:spPr>
              <a:xfrm>
                <a:off x="8195586" y="3500915"/>
                <a:ext cx="3811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コネクタ 117"/>
              <p:cNvCxnSpPr/>
              <p:nvPr/>
            </p:nvCxnSpPr>
            <p:spPr>
              <a:xfrm>
                <a:off x="8105106" y="3287431"/>
                <a:ext cx="5691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グループ化 10"/>
              <p:cNvGrpSpPr/>
              <p:nvPr/>
            </p:nvGrpSpPr>
            <p:grpSpPr>
              <a:xfrm>
                <a:off x="10108639" y="2822325"/>
                <a:ext cx="1002369" cy="759919"/>
                <a:chOff x="9584149" y="5346567"/>
                <a:chExt cx="803204" cy="665277"/>
              </a:xfrm>
            </p:grpSpPr>
            <p:grpSp>
              <p:nvGrpSpPr>
                <p:cNvPr id="136" name="グループ化 11"/>
                <p:cNvGrpSpPr/>
                <p:nvPr/>
              </p:nvGrpSpPr>
              <p:grpSpPr>
                <a:xfrm>
                  <a:off x="9584149" y="5346568"/>
                  <a:ext cx="567005" cy="653706"/>
                  <a:chOff x="9584149" y="5346568"/>
                  <a:chExt cx="567005" cy="653706"/>
                </a:xfrm>
                <a:gradFill flip="none" rotWithShape="1">
                  <a:gsLst>
                    <a:gs pos="17000">
                      <a:schemeClr val="bg1">
                        <a:lumMod val="65000"/>
                      </a:schemeClr>
                    </a:gs>
                    <a:gs pos="30000">
                      <a:schemeClr val="bg1">
                        <a:lumMod val="85000"/>
                      </a:schemeClr>
                    </a:gs>
                    <a:gs pos="38000">
                      <a:schemeClr val="bg1"/>
                    </a:gs>
                    <a:gs pos="57927">
                      <a:schemeClr val="bg1">
                        <a:lumMod val="65000"/>
                      </a:schemeClr>
                    </a:gs>
                    <a:gs pos="48000">
                      <a:schemeClr val="bg1">
                        <a:lumMod val="65000"/>
                      </a:schemeClr>
                    </a:gs>
                  </a:gsLst>
                  <a:lin ang="18900000" scaled="1"/>
                  <a:tileRect/>
                </a:gradFill>
              </p:grpSpPr>
              <p:sp>
                <p:nvSpPr>
                  <p:cNvPr id="144" name="フローチャート: 端子 143"/>
                  <p:cNvSpPr/>
                  <p:nvPr/>
                </p:nvSpPr>
                <p:spPr>
                  <a:xfrm>
                    <a:off x="9584149" y="5346568"/>
                    <a:ext cx="567005" cy="409769"/>
                  </a:xfrm>
                  <a:prstGeom prst="flowChartTerminator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二等辺三角形 20"/>
                  <p:cNvSpPr/>
                  <p:nvPr/>
                </p:nvSpPr>
                <p:spPr>
                  <a:xfrm rot="9103672">
                    <a:off x="9711103" y="5676012"/>
                    <a:ext cx="211259" cy="324262"/>
                  </a:xfrm>
                  <a:prstGeom prst="triangle">
                    <a:avLst>
                      <a:gd name="adj" fmla="val 57558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cxnSp>
              <p:nvCxnSpPr>
                <p:cNvPr id="137" name="直線コネクタ 136"/>
                <p:cNvCxnSpPr/>
                <p:nvPr/>
              </p:nvCxnSpPr>
              <p:spPr>
                <a:xfrm>
                  <a:off x="9634669" y="5734161"/>
                  <a:ext cx="247651" cy="260033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フローチャート: 端子 137"/>
                <p:cNvSpPr/>
                <p:nvPr/>
              </p:nvSpPr>
              <p:spPr>
                <a:xfrm>
                  <a:off x="9836422" y="5602075"/>
                  <a:ext cx="550931" cy="409769"/>
                </a:xfrm>
                <a:prstGeom prst="flowChartTerminator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9" name="平行四辺形 138"/>
                <p:cNvSpPr/>
                <p:nvPr/>
              </p:nvSpPr>
              <p:spPr>
                <a:xfrm flipH="1">
                  <a:off x="9665493" y="5346567"/>
                  <a:ext cx="659605" cy="255507"/>
                </a:xfrm>
                <a:prstGeom prst="parallelogram">
                  <a:avLst>
                    <a:gd name="adj" fmla="val 94099"/>
                  </a:avLst>
                </a:prstGeom>
                <a:gradFill flip="none" rotWithShape="1">
                  <a:gsLst>
                    <a:gs pos="17000">
                      <a:schemeClr val="bg1">
                        <a:lumMod val="65000"/>
                      </a:schemeClr>
                    </a:gs>
                    <a:gs pos="30000">
                      <a:schemeClr val="bg1">
                        <a:lumMod val="85000"/>
                      </a:schemeClr>
                    </a:gs>
                    <a:gs pos="38000">
                      <a:schemeClr val="bg1"/>
                    </a:gs>
                    <a:gs pos="57927">
                      <a:schemeClr val="bg1">
                        <a:lumMod val="65000"/>
                      </a:schemeClr>
                    </a:gs>
                    <a:gs pos="48000">
                      <a:schemeClr val="bg1">
                        <a:lumMod val="65000"/>
                      </a:schemeClr>
                    </a:gs>
                  </a:gsLst>
                  <a:lin ang="13500000" scaled="1"/>
                  <a:tileRect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ドーナツ 139"/>
                <p:cNvSpPr/>
                <p:nvPr/>
              </p:nvSpPr>
              <p:spPr>
                <a:xfrm>
                  <a:off x="10055970" y="5769790"/>
                  <a:ext cx="122266" cy="114300"/>
                </a:xfrm>
                <a:prstGeom prst="donu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円柱 140"/>
                <p:cNvSpPr/>
                <p:nvPr/>
              </p:nvSpPr>
              <p:spPr>
                <a:xfrm rot="7747605">
                  <a:off x="10153211" y="5782290"/>
                  <a:ext cx="45719" cy="192530"/>
                </a:xfrm>
                <a:prstGeom prst="can">
                  <a:avLst>
                    <a:gd name="adj" fmla="val 83566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2" name="平行四辺形 141"/>
                <p:cNvSpPr/>
                <p:nvPr/>
              </p:nvSpPr>
              <p:spPr>
                <a:xfrm flipH="1">
                  <a:off x="9761593" y="5372457"/>
                  <a:ext cx="149657" cy="45719"/>
                </a:xfrm>
                <a:prstGeom prst="parallelogram">
                  <a:avLst>
                    <a:gd name="adj" fmla="val 10027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平行四辺形 142"/>
                <p:cNvSpPr/>
                <p:nvPr/>
              </p:nvSpPr>
              <p:spPr>
                <a:xfrm flipH="1">
                  <a:off x="9954521" y="5372457"/>
                  <a:ext cx="149657" cy="45719"/>
                </a:xfrm>
                <a:prstGeom prst="parallelogram">
                  <a:avLst>
                    <a:gd name="adj" fmla="val 10027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20" name="正方形/長方形 119"/>
              <p:cNvSpPr/>
              <p:nvPr/>
            </p:nvSpPr>
            <p:spPr>
              <a:xfrm>
                <a:off x="8282409" y="3668897"/>
                <a:ext cx="583035" cy="5241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正方形/長方形 120"/>
              <p:cNvSpPr/>
              <p:nvPr/>
            </p:nvSpPr>
            <p:spPr>
              <a:xfrm>
                <a:off x="8264290" y="3778117"/>
                <a:ext cx="6192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dirty="0" smtClean="0"/>
                  <a:t>PWM</a:t>
                </a:r>
                <a:endParaRPr lang="ja-JP" altLang="en-US" sz="1400" dirty="0"/>
              </a:p>
            </p:txBody>
          </p:sp>
          <p:cxnSp>
            <p:nvCxnSpPr>
              <p:cNvPr id="122" name="直線コネクタ 121"/>
              <p:cNvCxnSpPr/>
              <p:nvPr/>
            </p:nvCxnSpPr>
            <p:spPr>
              <a:xfrm>
                <a:off x="8576742" y="3500915"/>
                <a:ext cx="0" cy="16265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/>
              <p:cNvCxnSpPr/>
              <p:nvPr/>
            </p:nvCxnSpPr>
            <p:spPr>
              <a:xfrm>
                <a:off x="8674208" y="3280590"/>
                <a:ext cx="0" cy="3790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正方形/長方形 123"/>
              <p:cNvSpPr/>
              <p:nvPr/>
            </p:nvSpPr>
            <p:spPr>
              <a:xfrm>
                <a:off x="9017532" y="3736002"/>
                <a:ext cx="7377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smtClean="0"/>
                  <a:t>dir_out</a:t>
                </a:r>
                <a:endParaRPr lang="ja-JP" altLang="en-US" sz="1400" dirty="0"/>
              </a:p>
            </p:txBody>
          </p:sp>
          <p:sp>
            <p:nvSpPr>
              <p:cNvPr id="125" name="正方形/長方形 124"/>
              <p:cNvSpPr/>
              <p:nvPr/>
            </p:nvSpPr>
            <p:spPr>
              <a:xfrm>
                <a:off x="9019659" y="3933974"/>
                <a:ext cx="7216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400" dirty="0" err="1" smtClean="0"/>
                  <a:t>en_out</a:t>
                </a:r>
                <a:endParaRPr lang="ja-JP" altLang="en-US" sz="1400" dirty="0"/>
              </a:p>
            </p:txBody>
          </p:sp>
          <p:cxnSp>
            <p:nvCxnSpPr>
              <p:cNvPr id="126" name="直線コネクタ 125"/>
              <p:cNvCxnSpPr/>
              <p:nvPr/>
            </p:nvCxnSpPr>
            <p:spPr>
              <a:xfrm>
                <a:off x="8864033" y="4126494"/>
                <a:ext cx="2360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コネクタ 126"/>
              <p:cNvCxnSpPr/>
              <p:nvPr/>
            </p:nvCxnSpPr>
            <p:spPr>
              <a:xfrm>
                <a:off x="8864033" y="3913496"/>
                <a:ext cx="2360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テキスト ボックス 127"/>
              <p:cNvSpPr txBox="1"/>
              <p:nvPr/>
            </p:nvSpPr>
            <p:spPr>
              <a:xfrm flipH="1">
                <a:off x="8564256" y="2929650"/>
                <a:ext cx="12298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err="1" smtClean="0">
                    <a:latin typeface="+mn-ea"/>
                  </a:rPr>
                  <a:t>pwm_ctl.v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sp>
            <p:nvSpPr>
              <p:cNvPr id="129" name="平行四辺形 128"/>
              <p:cNvSpPr/>
              <p:nvPr/>
            </p:nvSpPr>
            <p:spPr>
              <a:xfrm>
                <a:off x="10033562" y="3787868"/>
                <a:ext cx="1188323" cy="539822"/>
              </a:xfrm>
              <a:prstGeom prst="parallelogram">
                <a:avLst/>
              </a:prstGeom>
              <a:solidFill>
                <a:schemeClr val="accent5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テキスト ボックス 129"/>
              <p:cNvSpPr txBox="1"/>
              <p:nvPr/>
            </p:nvSpPr>
            <p:spPr>
              <a:xfrm flipH="1">
                <a:off x="10227962" y="3788763"/>
                <a:ext cx="788998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dirty="0" smtClean="0">
                    <a:solidFill>
                      <a:schemeClr val="bg1"/>
                    </a:solidFill>
                    <a:latin typeface="+mn-ea"/>
                  </a:rPr>
                  <a:t>motor</a:t>
                </a:r>
              </a:p>
              <a:p>
                <a:pPr algn="ctr"/>
                <a:r>
                  <a:rPr kumimoji="1" lang="en-US" altLang="ja-JP" sz="1600" dirty="0" smtClean="0">
                    <a:solidFill>
                      <a:schemeClr val="bg1"/>
                    </a:solidFill>
                    <a:latin typeface="+mn-ea"/>
                  </a:rPr>
                  <a:t>driver</a:t>
                </a:r>
              </a:p>
            </p:txBody>
          </p:sp>
          <p:cxnSp>
            <p:nvCxnSpPr>
              <p:cNvPr id="131" name="直線コネクタ 130"/>
              <p:cNvCxnSpPr/>
              <p:nvPr/>
            </p:nvCxnSpPr>
            <p:spPr>
              <a:xfrm>
                <a:off x="9681455" y="4126494"/>
                <a:ext cx="40768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/>
              <p:cNvCxnSpPr/>
              <p:nvPr/>
            </p:nvCxnSpPr>
            <p:spPr>
              <a:xfrm>
                <a:off x="9681455" y="3913496"/>
                <a:ext cx="45790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曲線コネクタ 132"/>
              <p:cNvCxnSpPr>
                <a:endCxn id="152" idx="0"/>
              </p:cNvCxnSpPr>
              <p:nvPr/>
            </p:nvCxnSpPr>
            <p:spPr>
              <a:xfrm flipH="1" flipV="1">
                <a:off x="10462440" y="2822326"/>
                <a:ext cx="691967" cy="1235453"/>
              </a:xfrm>
              <a:prstGeom prst="curvedConnector4">
                <a:avLst>
                  <a:gd name="adj1" fmla="val -42788"/>
                  <a:gd name="adj2" fmla="val 118503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曲線コネクタ 133"/>
              <p:cNvCxnSpPr>
                <a:endCxn id="147" idx="0"/>
              </p:cNvCxnSpPr>
              <p:nvPr/>
            </p:nvCxnSpPr>
            <p:spPr>
              <a:xfrm flipH="1" flipV="1">
                <a:off x="10621734" y="2822325"/>
                <a:ext cx="488844" cy="1372624"/>
              </a:xfrm>
              <a:prstGeom prst="curvedConnector4">
                <a:avLst>
                  <a:gd name="adj1" fmla="val -113215"/>
                  <a:gd name="adj2" fmla="val 1083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平行四辺形 134"/>
              <p:cNvSpPr/>
              <p:nvPr/>
            </p:nvSpPr>
            <p:spPr>
              <a:xfrm>
                <a:off x="10906228" y="4126494"/>
                <a:ext cx="221464" cy="136909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6" name="正方形/長方形 155"/>
            <p:cNvSpPr/>
            <p:nvPr/>
          </p:nvSpPr>
          <p:spPr>
            <a:xfrm>
              <a:off x="4319216" y="2088356"/>
              <a:ext cx="1193193" cy="501386"/>
            </a:xfrm>
            <a:prstGeom prst="rect">
              <a:avLst/>
            </a:prstGeom>
            <a:noFill/>
            <a:ln w="381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6227522" y="2677869"/>
              <a:ext cx="1024830" cy="501386"/>
            </a:xfrm>
            <a:prstGeom prst="rect">
              <a:avLst/>
            </a:prstGeom>
            <a:noFill/>
            <a:ln w="381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四角形吹き出し 157"/>
            <p:cNvSpPr/>
            <p:nvPr/>
          </p:nvSpPr>
          <p:spPr>
            <a:xfrm>
              <a:off x="2720268" y="3497695"/>
              <a:ext cx="3006920" cy="928571"/>
            </a:xfrm>
            <a:prstGeom prst="wedgeRectCallout">
              <a:avLst>
                <a:gd name="adj1" fmla="val 73033"/>
                <a:gd name="adj2" fmla="val -849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FPGA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ボードの外部へ</a:t>
              </a:r>
            </a:p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電気信号を出力するために</a:t>
              </a:r>
            </a:p>
            <a:p>
              <a:pPr algn="ctr"/>
              <a:r>
                <a:rPr lang="en-US" altLang="ja-JP" dirty="0" smtClean="0">
                  <a:solidFill>
                    <a:sysClr val="windowText" lastClr="000000"/>
                  </a:solidFill>
                  <a:latin typeface="+mn-ea"/>
                </a:rPr>
                <a:t>output</a:t>
              </a:r>
              <a:r>
                <a:rPr lang="ja-JP" altLang="en-US" dirty="0" smtClean="0">
                  <a:solidFill>
                    <a:sysClr val="windowText" lastClr="000000"/>
                  </a:solidFill>
                  <a:latin typeface="+mn-ea"/>
                </a:rPr>
                <a:t>信号が必要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59" name="四角形吹き出し 158"/>
            <p:cNvSpPr/>
            <p:nvPr/>
          </p:nvSpPr>
          <p:spPr>
            <a:xfrm>
              <a:off x="2157275" y="258372"/>
              <a:ext cx="3305610" cy="928571"/>
            </a:xfrm>
            <a:prstGeom prst="wedgeRectCallout">
              <a:avLst>
                <a:gd name="adj1" fmla="val 39781"/>
                <a:gd name="adj2" fmla="val 14443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ソフトウェアからの</a:t>
              </a:r>
            </a:p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パラメータを受け取るために</a:t>
              </a:r>
            </a:p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register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信号が必要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48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1198646" y="992547"/>
            <a:ext cx="8943407" cy="4949377"/>
            <a:chOff x="1198646" y="992547"/>
            <a:chExt cx="8943407" cy="4949377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7" y="2798482"/>
              <a:ext cx="5802123" cy="31434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75878"/>
              <a:ext cx="3242248" cy="1585602"/>
              <a:chOff x="4051023" y="3752634"/>
              <a:chExt cx="3179150" cy="1585602"/>
            </a:xfrm>
            <a:solidFill>
              <a:schemeClr val="bg1"/>
            </a:solidFill>
          </p:grpSpPr>
          <p:grpSp>
            <p:nvGrpSpPr>
              <p:cNvPr id="33" name="グループ化 106"/>
              <p:cNvGrpSpPr/>
              <p:nvPr/>
            </p:nvGrpSpPr>
            <p:grpSpPr>
              <a:xfrm>
                <a:off x="4111881" y="3758981"/>
                <a:ext cx="1313654" cy="1579255"/>
                <a:chOff x="1147841" y="1986143"/>
                <a:chExt cx="482488" cy="841724"/>
              </a:xfrm>
              <a:grpFill/>
            </p:grpSpPr>
            <p:sp>
              <p:nvSpPr>
                <p:cNvPr id="54" name="メモ 53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5" name="テキスト ボックス 54"/>
                <p:cNvSpPr txBox="1"/>
                <p:nvPr/>
              </p:nvSpPr>
              <p:spPr>
                <a:xfrm>
                  <a:off x="1156396" y="2004202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4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52" name="メモ 51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5" name="テキスト ボックス 34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6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5" name="正方形/長方形 44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1" name="テキスト ボックス 50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37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38" name="正方形/長方形 37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 flipV="1">
              <a:off x="6598433" y="3835875"/>
              <a:ext cx="2119204" cy="18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211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68"/>
            <p:cNvGrpSpPr/>
            <p:nvPr/>
          </p:nvGrpSpPr>
          <p:grpSpPr>
            <a:xfrm flipH="1">
              <a:off x="8486511" y="1710139"/>
              <a:ext cx="1569661" cy="567461"/>
              <a:chOff x="162033" y="2156679"/>
              <a:chExt cx="1769483" cy="614180"/>
            </a:xfrm>
            <a:solidFill>
              <a:schemeClr val="bg1"/>
            </a:solidFill>
          </p:grpSpPr>
          <p:sp>
            <p:nvSpPr>
              <p:cNvPr id="31" name="メモ 30"/>
              <p:cNvSpPr/>
              <p:nvPr/>
            </p:nvSpPr>
            <p:spPr>
              <a:xfrm>
                <a:off x="184694" y="2156679"/>
                <a:ext cx="1725639" cy="614180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62033" y="2320965"/>
                <a:ext cx="1769483" cy="399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mtClean="0">
                    <a:latin typeface="+mn-ea"/>
                  </a:rPr>
                  <a:t>設定ファイル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1" name="角丸四角形 10"/>
            <p:cNvSpPr/>
            <p:nvPr/>
          </p:nvSpPr>
          <p:spPr>
            <a:xfrm flipH="1">
              <a:off x="4761693" y="1855668"/>
              <a:ext cx="2811642" cy="701467"/>
            </a:xfrm>
            <a:prstGeom prst="roundRect">
              <a:avLst>
                <a:gd name="adj" fmla="val 47016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b="1" dirty="0" err="1" smtClean="0">
                  <a:solidFill>
                    <a:schemeClr val="bg1"/>
                  </a:solidFill>
                  <a:latin typeface="+mn-ea"/>
                </a:rPr>
                <a:t>cReComp</a:t>
              </a:r>
              <a:endParaRPr kumimoji="1" lang="ja-JP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>
              <a:off x="7505146" y="2018942"/>
              <a:ext cx="10001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/>
            <p:cNvCxnSpPr/>
            <p:nvPr/>
          </p:nvCxnSpPr>
          <p:spPr>
            <a:xfrm rot="16200000" flipV="1">
              <a:off x="7799512" y="2119354"/>
              <a:ext cx="1090748" cy="167109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690812" y="3500274"/>
              <a:ext cx="1005402" cy="1049864"/>
              <a:chOff x="557253" y="2048934"/>
              <a:chExt cx="993247" cy="778933"/>
            </a:xfrm>
            <a:solidFill>
              <a:schemeClr val="bg1"/>
            </a:solidFill>
          </p:grpSpPr>
          <p:sp>
            <p:nvSpPr>
              <p:cNvPr id="29" name="メモ 28"/>
              <p:cNvSpPr/>
              <p:nvPr/>
            </p:nvSpPr>
            <p:spPr>
              <a:xfrm>
                <a:off x="609599" y="2048934"/>
                <a:ext cx="914401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57253" y="2242968"/>
                <a:ext cx="993247" cy="433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smtClean="0">
                    <a:latin typeface="+mn-ea"/>
                  </a:rPr>
                  <a:t>ユーザ</a:t>
                </a:r>
              </a:p>
              <a:p>
                <a:pPr algn="ctr"/>
                <a:r>
                  <a:rPr kumimoji="1" lang="ja-JP" altLang="en-US" sz="1600" dirty="0" smtClean="0">
                    <a:latin typeface="+mn-ea"/>
                  </a:rPr>
                  <a:t>ロジック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5" name="正方形/長方形 14"/>
            <p:cNvSpPr/>
            <p:nvPr/>
          </p:nvSpPr>
          <p:spPr>
            <a:xfrm flipH="1">
              <a:off x="8409662" y="1449564"/>
              <a:ext cx="1732391" cy="318587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6" name="グループ化 75"/>
            <p:cNvGrpSpPr/>
            <p:nvPr/>
          </p:nvGrpSpPr>
          <p:grpSpPr>
            <a:xfrm flipH="1">
              <a:off x="5072255" y="2619378"/>
              <a:ext cx="2190518" cy="714203"/>
              <a:chOff x="4932490" y="3167394"/>
              <a:chExt cx="1401147" cy="422441"/>
            </a:xfrm>
            <a:solidFill>
              <a:schemeClr val="bg1"/>
            </a:solidFill>
          </p:grpSpPr>
          <p:sp>
            <p:nvSpPr>
              <p:cNvPr id="27" name="下矢印 26"/>
              <p:cNvSpPr/>
              <p:nvPr/>
            </p:nvSpPr>
            <p:spPr>
              <a:xfrm>
                <a:off x="4932490" y="3167394"/>
                <a:ext cx="1401147" cy="422441"/>
              </a:xfrm>
              <a:prstGeom prst="downArrow">
                <a:avLst>
                  <a:gd name="adj1" fmla="val 50000"/>
                  <a:gd name="adj2" fmla="val 58245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5242243" y="3211567"/>
                <a:ext cx="781520" cy="2730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latin typeface="+mn-ea"/>
                  </a:rPr>
                  <a:t>Output</a:t>
                </a: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4695610" y="5401221"/>
              <a:ext cx="50866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800" dirty="0" smtClean="0">
                  <a:latin typeface="+mn-ea"/>
                </a:rPr>
                <a:t>ROS</a:t>
              </a:r>
              <a:r>
                <a:rPr lang="ja-JP" altLang="en-US" sz="2800" dirty="0" smtClean="0">
                  <a:latin typeface="+mn-ea"/>
                </a:rPr>
                <a:t>準拠</a:t>
              </a:r>
              <a:r>
                <a:rPr lang="en-US" altLang="ja-JP" sz="2800" dirty="0" smtClean="0">
                  <a:latin typeface="+mn-ea"/>
                </a:rPr>
                <a:t>FPGA</a:t>
              </a:r>
              <a:r>
                <a:rPr lang="ja-JP" altLang="en-US" sz="2800" dirty="0" smtClean="0">
                  <a:latin typeface="+mn-ea"/>
                </a:rPr>
                <a:t>コンポーネント</a:t>
              </a:r>
              <a:endParaRPr kumimoji="1" lang="ja-JP" altLang="en-US" sz="2800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 flipH="1">
              <a:off x="7729771" y="3907438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>
                  <a:latin typeface="+mn-ea"/>
                </a:rPr>
                <a:t>通信</a:t>
              </a:r>
              <a:endParaRPr kumimoji="1" lang="en-US" altLang="ja-JP" sz="20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 flipH="1">
              <a:off x="4579409" y="14552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mtClean="0">
                  <a:latin typeface="+mn-ea"/>
                </a:rPr>
                <a:t>開発者が記述</a:t>
              </a:r>
              <a:endParaRPr lang="ja-JP" altLang="en-US" dirty="0">
                <a:latin typeface="+mn-ea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 flipH="1">
              <a:off x="6223320" y="1642576"/>
              <a:ext cx="82946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メモ 23"/>
            <p:cNvSpPr/>
            <p:nvPr/>
          </p:nvSpPr>
          <p:spPr>
            <a:xfrm flipH="1">
              <a:off x="6169172" y="999355"/>
              <a:ext cx="849474" cy="450209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 flipH="1">
              <a:off x="5517091" y="992547"/>
              <a:ext cx="679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>
                  <a:latin typeface="+mn-ea"/>
                </a:rPr>
                <a:t>FILE</a:t>
              </a:r>
              <a:endParaRPr lang="ja-JP" altLang="en-US" dirty="0">
                <a:latin typeface="+mn-ea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8690811" y="1098184"/>
              <a:ext cx="109677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>
                  <a:latin typeface="+mn-ea"/>
                </a:rPr>
                <a:t>Input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56" name="四角形吹き出し 55"/>
            <p:cNvSpPr/>
            <p:nvPr/>
          </p:nvSpPr>
          <p:spPr>
            <a:xfrm>
              <a:off x="1198646" y="4803595"/>
              <a:ext cx="2544912" cy="928571"/>
            </a:xfrm>
            <a:prstGeom prst="wedgeRectCallout">
              <a:avLst>
                <a:gd name="adj1" fmla="val 117325"/>
                <a:gd name="adj2" fmla="val -5933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ハードウェアをラップするソフトウェア</a:t>
              </a:r>
              <a:endParaRPr kumimoji="1" lang="ja-JP" altLang="en-US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7" name="四角形吹き出し 56"/>
            <p:cNvSpPr/>
            <p:nvPr/>
          </p:nvSpPr>
          <p:spPr>
            <a:xfrm>
              <a:off x="1198646" y="2655977"/>
              <a:ext cx="2544912" cy="928571"/>
            </a:xfrm>
            <a:prstGeom prst="wedgeRectCallout">
              <a:avLst>
                <a:gd name="adj1" fmla="val 161024"/>
                <a:gd name="adj2" fmla="val 4845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CPU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FPGA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の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通信路の制御回路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 flipH="1">
              <a:off x="1497488" y="403523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自動生成される</a:t>
              </a:r>
              <a:endParaRPr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9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図形グループ 86"/>
          <p:cNvGrpSpPr/>
          <p:nvPr/>
        </p:nvGrpSpPr>
        <p:grpSpPr>
          <a:xfrm>
            <a:off x="524636" y="1984151"/>
            <a:ext cx="9439393" cy="3738698"/>
            <a:chOff x="524636" y="1984151"/>
            <a:chExt cx="9439393" cy="3738698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6" y="2798482"/>
              <a:ext cx="5802123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63788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40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41" name="正方形/長方形 40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>
              <a:off x="6598432" y="3771839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17776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376075" y="3263787"/>
              <a:ext cx="1405878" cy="1597693"/>
              <a:chOff x="356543" y="2048934"/>
              <a:chExt cx="1167457" cy="778933"/>
            </a:xfrm>
            <a:solidFill>
              <a:schemeClr val="bg1"/>
            </a:solidFill>
          </p:grpSpPr>
          <p:sp>
            <p:nvSpPr>
              <p:cNvPr id="32" name="メモ 31"/>
              <p:cNvSpPr/>
              <p:nvPr/>
            </p:nvSpPr>
            <p:spPr>
              <a:xfrm>
                <a:off x="356543" y="2048934"/>
                <a:ext cx="1167457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3667" y="2653789"/>
                <a:ext cx="904503" cy="165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smtClean="0">
                    <a:latin typeface="+mn-ea"/>
                  </a:rPr>
                  <a:t>adder.v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5452452" y="5353517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49" name="直線矢印コネクタ 48"/>
            <p:cNvCxnSpPr/>
            <p:nvPr/>
          </p:nvCxnSpPr>
          <p:spPr>
            <a:xfrm>
              <a:off x="6598432" y="3947885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四角形吹き出し 27"/>
            <p:cNvSpPr/>
            <p:nvPr/>
          </p:nvSpPr>
          <p:spPr>
            <a:xfrm>
              <a:off x="1535209" y="4704322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計算の引数を</a:t>
              </a:r>
            </a:p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ROS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のメッセージ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として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8326537" y="3531373"/>
              <a:ext cx="6832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arg_x</a:t>
              </a:r>
              <a:endParaRPr lang="ja-JP" altLang="en-US" sz="1400" dirty="0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8311792" y="3793485"/>
              <a:ext cx="684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arg_y</a:t>
              </a:r>
              <a:endParaRPr lang="ja-JP" altLang="en-US" sz="1400" dirty="0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8328592" y="4105246"/>
              <a:ext cx="6751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>
                  <a:latin typeface="+mn-ea"/>
                </a:rPr>
                <a:t>result</a:t>
              </a:r>
              <a:endParaRPr lang="ja-JP" altLang="en-US" sz="1400" dirty="0"/>
            </a:p>
          </p:txBody>
        </p:sp>
        <p:cxnSp>
          <p:nvCxnSpPr>
            <p:cNvPr id="58" name="直線コネクタ 57"/>
            <p:cNvCxnSpPr/>
            <p:nvPr/>
          </p:nvCxnSpPr>
          <p:spPr>
            <a:xfrm>
              <a:off x="8915257" y="3717348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8915257" y="3953464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円/楕円 61"/>
            <p:cNvSpPr/>
            <p:nvPr/>
          </p:nvSpPr>
          <p:spPr>
            <a:xfrm>
              <a:off x="9212040" y="3582880"/>
              <a:ext cx="513595" cy="5135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直線コネクタ 62"/>
            <p:cNvCxnSpPr/>
            <p:nvPr/>
          </p:nvCxnSpPr>
          <p:spPr>
            <a:xfrm>
              <a:off x="8915257" y="4249179"/>
              <a:ext cx="562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>
              <a:off x="9483310" y="409647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加算記号 72"/>
            <p:cNvSpPr/>
            <p:nvPr/>
          </p:nvSpPr>
          <p:spPr>
            <a:xfrm>
              <a:off x="9323135" y="3704746"/>
              <a:ext cx="291403" cy="291403"/>
            </a:xfrm>
            <a:prstGeom prst="mathPlus">
              <a:avLst>
                <a:gd name="adj1" fmla="val 16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738429" y="3346211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524636" y="3726768"/>
              <a:ext cx="17274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800" dirty="0" err="1" smtClean="0"/>
                <a:t>test_node</a:t>
              </a:r>
              <a:endParaRPr lang="en-US" altLang="ja-JP" sz="2800" dirty="0" smtClean="0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2816481" y="3895236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78" name="直線矢印コネクタ 77"/>
            <p:cNvCxnSpPr/>
            <p:nvPr/>
          </p:nvCxnSpPr>
          <p:spPr>
            <a:xfrm>
              <a:off x="2167647" y="4052878"/>
              <a:ext cx="6689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3803727" y="4052878"/>
              <a:ext cx="9568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四角形吹き出し 84"/>
            <p:cNvSpPr/>
            <p:nvPr/>
          </p:nvSpPr>
          <p:spPr>
            <a:xfrm>
              <a:off x="1535209" y="2447198"/>
              <a:ext cx="2544912" cy="635899"/>
            </a:xfrm>
            <a:prstGeom prst="wedgeRectCallout">
              <a:avLst>
                <a:gd name="adj1" fmla="val 81112"/>
                <a:gd name="adj2" fmla="val 9459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</a:t>
              </a:r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結果は標準出力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86" name="四角形吹き出し 85"/>
            <p:cNvSpPr/>
            <p:nvPr/>
          </p:nvSpPr>
          <p:spPr>
            <a:xfrm>
              <a:off x="4509303" y="1984151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図形グループ 133"/>
          <p:cNvGrpSpPr/>
          <p:nvPr/>
        </p:nvGrpSpPr>
        <p:grpSpPr>
          <a:xfrm>
            <a:off x="647273" y="1581195"/>
            <a:ext cx="10574612" cy="3738698"/>
            <a:chOff x="647273" y="1581195"/>
            <a:chExt cx="10574612" cy="3738698"/>
          </a:xfrm>
        </p:grpSpPr>
        <p:sp>
          <p:nvSpPr>
            <p:cNvPr id="4" name="角丸四角形 3"/>
            <p:cNvSpPr/>
            <p:nvPr/>
          </p:nvSpPr>
          <p:spPr>
            <a:xfrm flipH="1">
              <a:off x="3588049" y="2395526"/>
              <a:ext cx="6398064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5657722" y="2558530"/>
              <a:ext cx="4221844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 flipH="1">
              <a:off x="3662072" y="2568309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対角する 2 つの角を丸めた四角形 6"/>
            <p:cNvSpPr/>
            <p:nvPr/>
          </p:nvSpPr>
          <p:spPr>
            <a:xfrm flipH="1">
              <a:off x="3898783" y="2717307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8" name="グループ化 65"/>
            <p:cNvGrpSpPr/>
            <p:nvPr/>
          </p:nvGrpSpPr>
          <p:grpSpPr>
            <a:xfrm flipH="1">
              <a:off x="4036363" y="2860832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9" name="直線矢印コネクタ 8"/>
            <p:cNvCxnSpPr/>
            <p:nvPr/>
          </p:nvCxnSpPr>
          <p:spPr>
            <a:xfrm>
              <a:off x="6024576" y="3323812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メモ 33"/>
            <p:cNvSpPr/>
            <p:nvPr/>
          </p:nvSpPr>
          <p:spPr>
            <a:xfrm flipH="1">
              <a:off x="7611706" y="2860831"/>
              <a:ext cx="2143528" cy="1597693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flipH="1">
              <a:off x="4878596" y="4950561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flipH="1">
              <a:off x="4288116" y="4007113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 flipH="1">
              <a:off x="7045917" y="4515961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flipH="1">
              <a:off x="4305137" y="4534820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>
              <a:off x="6024576" y="3544929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四角形吹き出し 16"/>
            <p:cNvSpPr/>
            <p:nvPr/>
          </p:nvSpPr>
          <p:spPr>
            <a:xfrm>
              <a:off x="922213" y="4327690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モータへの</a:t>
              </a:r>
            </a:p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出力パラメータを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する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562170" y="3128417"/>
              <a:ext cx="6142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dir_in</a:t>
              </a:r>
              <a:endParaRPr lang="ja-JP" altLang="en-US" sz="1400" dirty="0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7547425" y="3340521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22" name="直線コネクタ 21"/>
            <p:cNvCxnSpPr/>
            <p:nvPr/>
          </p:nvCxnSpPr>
          <p:spPr>
            <a:xfrm>
              <a:off x="8195586" y="3500915"/>
              <a:ext cx="3811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647273" y="2943255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53540" y="3397661"/>
              <a:ext cx="12873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000" dirty="0" err="1" smtClean="0"/>
                <a:t>test_node</a:t>
              </a:r>
              <a:endParaRPr lang="en-US" altLang="ja-JP" sz="2000" dirty="0" smtClean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403178" y="3492280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30" name="直線矢印コネクタ 29"/>
            <p:cNvCxnSpPr/>
            <p:nvPr/>
          </p:nvCxnSpPr>
          <p:spPr>
            <a:xfrm>
              <a:off x="1952367" y="3649922"/>
              <a:ext cx="4508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3373394" y="3649922"/>
              <a:ext cx="813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四角形吹き出し 32"/>
            <p:cNvSpPr/>
            <p:nvPr/>
          </p:nvSpPr>
          <p:spPr>
            <a:xfrm>
              <a:off x="3935447" y="1581195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49" name="直線コネクタ 48"/>
            <p:cNvCxnSpPr/>
            <p:nvPr/>
          </p:nvCxnSpPr>
          <p:spPr>
            <a:xfrm>
              <a:off x="8105106" y="3287431"/>
              <a:ext cx="5691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10"/>
            <p:cNvGrpSpPr/>
            <p:nvPr/>
          </p:nvGrpSpPr>
          <p:grpSpPr>
            <a:xfrm>
              <a:off x="10108639" y="2822325"/>
              <a:ext cx="1002369" cy="759919"/>
              <a:chOff x="9584149" y="5346567"/>
              <a:chExt cx="803204" cy="665277"/>
            </a:xfrm>
          </p:grpSpPr>
          <p:grpSp>
            <p:nvGrpSpPr>
              <p:cNvPr id="51" name="グループ化 11"/>
              <p:cNvGrpSpPr/>
              <p:nvPr/>
            </p:nvGrpSpPr>
            <p:grpSpPr>
              <a:xfrm>
                <a:off x="9584149" y="5346568"/>
                <a:ext cx="567005" cy="653706"/>
                <a:chOff x="9584149" y="5346568"/>
                <a:chExt cx="567005" cy="653706"/>
              </a:xfr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p:grpSpPr>
            <p:sp>
              <p:nvSpPr>
                <p:cNvPr id="59" name="フローチャート: 端子 58"/>
                <p:cNvSpPr/>
                <p:nvPr/>
              </p:nvSpPr>
              <p:spPr>
                <a:xfrm>
                  <a:off x="9584149" y="5346568"/>
                  <a:ext cx="567005" cy="409769"/>
                </a:xfrm>
                <a:prstGeom prst="flowChartTerminator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二等辺三角形 20"/>
                <p:cNvSpPr/>
                <p:nvPr/>
              </p:nvSpPr>
              <p:spPr>
                <a:xfrm rot="9103672">
                  <a:off x="9711103" y="5676012"/>
                  <a:ext cx="211259" cy="324262"/>
                </a:xfrm>
                <a:prstGeom prst="triangle">
                  <a:avLst>
                    <a:gd name="adj" fmla="val 575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2" name="直線コネクタ 51"/>
              <p:cNvCxnSpPr/>
              <p:nvPr/>
            </p:nvCxnSpPr>
            <p:spPr>
              <a:xfrm>
                <a:off x="9634669" y="5734161"/>
                <a:ext cx="247651" cy="26003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フローチャート: 端子 52"/>
              <p:cNvSpPr/>
              <p:nvPr/>
            </p:nvSpPr>
            <p:spPr>
              <a:xfrm>
                <a:off x="9836422" y="5602075"/>
                <a:ext cx="550931" cy="409769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/>
              <p:cNvSpPr/>
              <p:nvPr/>
            </p:nvSpPr>
            <p:spPr>
              <a:xfrm flipH="1">
                <a:off x="9665493" y="5346567"/>
                <a:ext cx="659605" cy="255507"/>
              </a:xfrm>
              <a:prstGeom prst="parallelogram">
                <a:avLst>
                  <a:gd name="adj" fmla="val 94099"/>
                </a:avLst>
              </a:prstGeo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ドーナツ 54"/>
              <p:cNvSpPr/>
              <p:nvPr/>
            </p:nvSpPr>
            <p:spPr>
              <a:xfrm>
                <a:off x="10055970" y="5769790"/>
                <a:ext cx="122266" cy="114300"/>
              </a:xfrm>
              <a:prstGeom prst="donu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円柱 55"/>
              <p:cNvSpPr/>
              <p:nvPr/>
            </p:nvSpPr>
            <p:spPr>
              <a:xfrm rot="7747605">
                <a:off x="10153211" y="5782290"/>
                <a:ext cx="45719" cy="192530"/>
              </a:xfrm>
              <a:prstGeom prst="can">
                <a:avLst>
                  <a:gd name="adj" fmla="val 83566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/>
              <p:cNvSpPr/>
              <p:nvPr/>
            </p:nvSpPr>
            <p:spPr>
              <a:xfrm flipH="1">
                <a:off x="9761593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/>
              <p:cNvSpPr/>
              <p:nvPr/>
            </p:nvSpPr>
            <p:spPr>
              <a:xfrm flipH="1">
                <a:off x="9954521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4" name="正方形/長方形 63"/>
            <p:cNvSpPr/>
            <p:nvPr/>
          </p:nvSpPr>
          <p:spPr>
            <a:xfrm>
              <a:off x="8282409" y="3668897"/>
              <a:ext cx="583035" cy="5241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8264290" y="3778117"/>
              <a:ext cx="619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/>
                <a:t>PWM</a:t>
              </a:r>
              <a:endParaRPr lang="ja-JP" altLang="en-US" sz="1400" dirty="0"/>
            </a:p>
          </p:txBody>
        </p:sp>
        <p:cxnSp>
          <p:nvCxnSpPr>
            <p:cNvPr id="68" name="直線コネクタ 67"/>
            <p:cNvCxnSpPr/>
            <p:nvPr/>
          </p:nvCxnSpPr>
          <p:spPr>
            <a:xfrm>
              <a:off x="8576742" y="350091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8674208" y="3280590"/>
              <a:ext cx="0" cy="379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正方形/長方形 72"/>
            <p:cNvSpPr/>
            <p:nvPr/>
          </p:nvSpPr>
          <p:spPr>
            <a:xfrm>
              <a:off x="9017532" y="3736002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smtClean="0"/>
                <a:t>dir_out</a:t>
              </a:r>
              <a:endParaRPr lang="ja-JP" altLang="en-US" sz="1400" dirty="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9019659" y="3933974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en_out</a:t>
              </a:r>
              <a:endParaRPr lang="ja-JP" altLang="en-US" sz="1400" dirty="0"/>
            </a:p>
          </p:txBody>
        </p:sp>
        <p:cxnSp>
          <p:nvCxnSpPr>
            <p:cNvPr id="75" name="直線コネクタ 74"/>
            <p:cNvCxnSpPr/>
            <p:nvPr/>
          </p:nvCxnSpPr>
          <p:spPr>
            <a:xfrm>
              <a:off x="8864033" y="4126494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8864033" y="3913496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/>
            <p:cNvSpPr txBox="1"/>
            <p:nvPr/>
          </p:nvSpPr>
          <p:spPr>
            <a:xfrm flipH="1">
              <a:off x="8564256" y="2929650"/>
              <a:ext cx="12298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err="1" smtClean="0">
                  <a:latin typeface="+mn-ea"/>
                </a:rPr>
                <a:t>pwm_ctl.v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84" name="平行四辺形 83"/>
            <p:cNvSpPr/>
            <p:nvPr/>
          </p:nvSpPr>
          <p:spPr>
            <a:xfrm>
              <a:off x="10033562" y="3787868"/>
              <a:ext cx="1188323" cy="539822"/>
            </a:xfrm>
            <a:prstGeom prst="parallelogram">
              <a:avLst/>
            </a:pr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flipH="1">
              <a:off x="10227962" y="3788763"/>
              <a:ext cx="7889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motor</a:t>
              </a:r>
            </a:p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driver</a:t>
              </a:r>
            </a:p>
          </p:txBody>
        </p:sp>
        <p:cxnSp>
          <p:nvCxnSpPr>
            <p:cNvPr id="86" name="直線コネクタ 85"/>
            <p:cNvCxnSpPr/>
            <p:nvPr/>
          </p:nvCxnSpPr>
          <p:spPr>
            <a:xfrm>
              <a:off x="9681455" y="4126494"/>
              <a:ext cx="407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9681455" y="3913496"/>
              <a:ext cx="457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線コネクタ 98"/>
            <p:cNvCxnSpPr>
              <a:stCxn id="84" idx="2"/>
              <a:endCxn id="59" idx="0"/>
            </p:cNvCxnSpPr>
            <p:nvPr/>
          </p:nvCxnSpPr>
          <p:spPr>
            <a:xfrm flipH="1" flipV="1">
              <a:off x="10462440" y="2822326"/>
              <a:ext cx="691967" cy="1235453"/>
            </a:xfrm>
            <a:prstGeom prst="curvedConnector4">
              <a:avLst>
                <a:gd name="adj1" fmla="val -42788"/>
                <a:gd name="adj2" fmla="val 11850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曲線コネクタ 103"/>
            <p:cNvCxnSpPr>
              <a:stCxn id="125" idx="2"/>
              <a:endCxn id="54" idx="0"/>
            </p:cNvCxnSpPr>
            <p:nvPr/>
          </p:nvCxnSpPr>
          <p:spPr>
            <a:xfrm flipH="1" flipV="1">
              <a:off x="10621734" y="2822325"/>
              <a:ext cx="488844" cy="1372624"/>
            </a:xfrm>
            <a:prstGeom prst="curvedConnector4">
              <a:avLst>
                <a:gd name="adj1" fmla="val -113215"/>
                <a:gd name="adj2" fmla="val 1083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平行四辺形 124"/>
            <p:cNvSpPr/>
            <p:nvPr/>
          </p:nvSpPr>
          <p:spPr>
            <a:xfrm>
              <a:off x="10906228" y="4126494"/>
              <a:ext cx="221464" cy="136909"/>
            </a:xfrm>
            <a:prstGeom prst="parallelogram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79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6169" r="22098" b="7861"/>
          <a:stretch/>
        </p:blipFill>
        <p:spPr>
          <a:xfrm>
            <a:off x="1746912" y="423081"/>
            <a:ext cx="7410735" cy="589583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50720" y="1432560"/>
            <a:ext cx="632460" cy="16764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370320" y="4831080"/>
            <a:ext cx="541020" cy="17526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8" b="46331"/>
          <a:stretch/>
        </p:blipFill>
        <p:spPr>
          <a:xfrm>
            <a:off x="510650" y="120904"/>
            <a:ext cx="4930030" cy="353669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153498" y="394207"/>
            <a:ext cx="480568" cy="173059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38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10322" r="51803" b="55484"/>
          <a:stretch/>
        </p:blipFill>
        <p:spPr>
          <a:xfrm>
            <a:off x="2595715" y="1533833"/>
            <a:ext cx="4100051" cy="37251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95714" y="2001781"/>
            <a:ext cx="4100051" cy="962645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t="10108" r="51974" b="62151"/>
          <a:stretch/>
        </p:blipFill>
        <p:spPr>
          <a:xfrm>
            <a:off x="3303638" y="693173"/>
            <a:ext cx="3613355" cy="26334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63401" y="2528516"/>
            <a:ext cx="1510749" cy="40551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69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0"/>
          <a:stretch/>
        </p:blipFill>
        <p:spPr>
          <a:xfrm>
            <a:off x="1835150" y="502920"/>
            <a:ext cx="8612218" cy="521208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835150" y="5328866"/>
            <a:ext cx="1510749" cy="191824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665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8">
      <a:majorFont>
        <a:latin typeface="Segoe UI Semibold"/>
        <a:ea typeface="HG創英角ｺﾞｼｯｸUB"/>
        <a:cs typeface=""/>
      </a:majorFont>
      <a:minorFont>
        <a:latin typeface="Segoe UI"/>
        <a:ea typeface="メイリオ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D29D2C90-3670-7341-80C2-CC053C7D251F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FAB574E6-1471-C248-B31D-E423C460DE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normal_presen</Template>
  <TotalTime>1567</TotalTime>
  <Words>180</Words>
  <Application>Microsoft Macintosh PowerPoint</Application>
  <PresentationFormat>ワイド画面</PresentationFormat>
  <Paragraphs>93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HG創英角ｺﾞｼｯｸUB</vt:lpstr>
      <vt:lpstr>Meiryo</vt:lpstr>
      <vt:lpstr>ＭＳ Ｐゴシック</vt:lpstr>
      <vt:lpstr>Segoe UI</vt:lpstr>
      <vt:lpstr>Segoe UI Semibold</vt:lpstr>
      <vt:lpstr>Wingdings</vt:lpstr>
      <vt:lpstr>メイリオ</vt:lpstr>
      <vt:lpstr>クラリティ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Kazushi Yamashina</dc:creator>
  <cp:lastModifiedBy>Kazushi Yamashina</cp:lastModifiedBy>
  <cp:revision>29</cp:revision>
  <dcterms:created xsi:type="dcterms:W3CDTF">2016-12-08T08:43:04Z</dcterms:created>
  <dcterms:modified xsi:type="dcterms:W3CDTF">2016-12-26T01:45:09Z</dcterms:modified>
</cp:coreProperties>
</file>